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4" r:id="rId7"/>
    <p:sldId id="267" r:id="rId8"/>
    <p:sldId id="265" r:id="rId9"/>
    <p:sldId id="266" r:id="rId10"/>
    <p:sldId id="262" r:id="rId11"/>
    <p:sldId id="263" r:id="rId12"/>
    <p:sldId id="261" r:id="rId13"/>
    <p:sldId id="268" r:id="rId14"/>
    <p:sldId id="271" r:id="rId15"/>
    <p:sldId id="270" r:id="rId16"/>
    <p:sldId id="272" r:id="rId17"/>
    <p:sldId id="273" r:id="rId18"/>
    <p:sldId id="274" r:id="rId19"/>
    <p:sldId id="275" r:id="rId20"/>
    <p:sldId id="277" r:id="rId21"/>
    <p:sldId id="276" r:id="rId22"/>
    <p:sldId id="269" r:id="rId23"/>
    <p:sldId id="278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88E5DD2-E641-E445-817D-7DD9AF05D6DE}">
          <p14:sldIdLst>
            <p14:sldId id="256"/>
            <p14:sldId id="257"/>
            <p14:sldId id="258"/>
            <p14:sldId id="259"/>
            <p14:sldId id="260"/>
            <p14:sldId id="264"/>
          </p14:sldIdLst>
        </p14:section>
        <p14:section name="Planning" id="{E522722B-938B-394F-9CF9-7681AC866BF1}">
          <p14:sldIdLst>
            <p14:sldId id="267"/>
            <p14:sldId id="265"/>
            <p14:sldId id="266"/>
            <p14:sldId id="262"/>
            <p14:sldId id="263"/>
            <p14:sldId id="261"/>
            <p14:sldId id="268"/>
            <p14:sldId id="271"/>
            <p14:sldId id="270"/>
            <p14:sldId id="272"/>
            <p14:sldId id="273"/>
            <p14:sldId id="274"/>
            <p14:sldId id="275"/>
            <p14:sldId id="277"/>
            <p14:sldId id="276"/>
            <p14:sldId id="269"/>
            <p14:sldId id="27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-100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418B1A-0029-5648-BDB6-CA3B554BA92D}" type="datetimeFigureOut">
              <a:rPr lang="en-US" smtClean="0"/>
              <a:t>1/4/20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711178-CC88-F341-9CF7-099D3EEE3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07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11178-CC88-F341-9CF7-099D3EEE32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57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891821" y="5617774"/>
            <a:ext cx="7382935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89952" y="1016990"/>
            <a:ext cx="7179733" cy="48316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0600" y="1009650"/>
            <a:ext cx="7179733" cy="4831643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769521" y="702069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7855433" y="749720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1" y="1794935"/>
            <a:ext cx="5723468" cy="182809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3736622"/>
            <a:ext cx="5712179" cy="1524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70676" y="5357592"/>
            <a:ext cx="1213821" cy="365125"/>
          </a:xfrm>
        </p:spPr>
        <p:txBody>
          <a:bodyPr/>
          <a:lstStyle/>
          <a:p>
            <a:fld id="{B7C3F878-F5E8-489B-AC8A-64F2A7E22C28}" type="datetimeFigureOut">
              <a:rPr lang="en-US" smtClean="0"/>
              <a:pPr/>
              <a:t>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74044" y="5357592"/>
            <a:ext cx="503484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13930" y="5357592"/>
            <a:ext cx="554023" cy="365125"/>
          </a:xfrm>
        </p:spPr>
        <p:txBody>
          <a:bodyPr/>
          <a:lstStyle>
            <a:lvl1pPr algn="ctr">
              <a:defRPr/>
            </a:lvl1pPr>
          </a:lstStyle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925690"/>
            <a:ext cx="1430867" cy="476391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8221" y="1106312"/>
            <a:ext cx="5178779" cy="440266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979" y="2239430"/>
            <a:ext cx="6254044" cy="1362075"/>
          </a:xfrm>
        </p:spPr>
        <p:txBody>
          <a:bodyPr anchor="b"/>
          <a:lstStyle>
            <a:lvl1pPr algn="ctr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6267" y="3725334"/>
            <a:ext cx="6231467" cy="1309511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98448" y="2121407"/>
            <a:ext cx="3200400" cy="36027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3440" y="2119313"/>
            <a:ext cx="3200400" cy="36052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7869" y="2122312"/>
            <a:ext cx="2939521" cy="820208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669" y="2122311"/>
            <a:ext cx="2944368" cy="82296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1/4/20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98448" y="2944368"/>
            <a:ext cx="3227832" cy="2779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5151" y="2944813"/>
            <a:ext cx="3227832" cy="2779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1/4/20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Freeform 1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60000">
            <a:off x="4471416" y="603504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1540000">
            <a:off x="749808" y="576072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9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8976" y="2020042"/>
            <a:ext cx="3064827" cy="1503037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60000">
            <a:off x="4854291" y="1150993"/>
            <a:ext cx="3020792" cy="4625489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48125" y="3623748"/>
            <a:ext cx="3048891" cy="2100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1698" y="5885672"/>
            <a:ext cx="1213821" cy="365125"/>
          </a:xfrm>
        </p:spPr>
        <p:txBody>
          <a:bodyPr/>
          <a:lstStyle/>
          <a:p>
            <a:fld id="{B7C3F878-F5E8-489B-AC8A-64F2A7E22C28}" type="datetimeFigureOut">
              <a:rPr lang="en-US" smtClean="0"/>
              <a:pPr/>
              <a:t>1/4/20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54" y="5829261"/>
            <a:ext cx="352260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57313" y="5896961"/>
            <a:ext cx="554023" cy="365125"/>
          </a:xfrm>
        </p:spPr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Freeform 3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5058" y="575769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60000">
            <a:off x="4464768" y="603920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5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6424" y="2020824"/>
            <a:ext cx="3063240" cy="1499616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60000">
            <a:off x="4898615" y="1207272"/>
            <a:ext cx="2913863" cy="4539412"/>
          </a:xfrm>
          <a:ln w="101600" cap="rnd">
            <a:solidFill>
              <a:srgbClr val="FFFFFF"/>
            </a:solidFill>
          </a:ln>
          <a:effectLst>
            <a:outerShdw blurRad="889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52144" y="3621024"/>
            <a:ext cx="3044952" cy="210312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5936" y="5888737"/>
            <a:ext cx="1213821" cy="365125"/>
          </a:xfrm>
        </p:spPr>
        <p:txBody>
          <a:bodyPr/>
          <a:lstStyle/>
          <a:p>
            <a:fld id="{B7C3F878-F5E8-489B-AC8A-64F2A7E22C28}" type="datetimeFigureOut">
              <a:rPr lang="en-US" smtClean="0"/>
              <a:pPr/>
              <a:t>1/4/20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69" y="5831037"/>
            <a:ext cx="331904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62089" y="5900026"/>
            <a:ext cx="554023" cy="365125"/>
          </a:xfrm>
        </p:spPr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3.jpeg"/><Relationship Id="rId1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628650" y="6069330"/>
            <a:ext cx="792099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1520" y="575310"/>
            <a:ext cx="7696200" cy="5715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31520" y="576072"/>
            <a:ext cx="7696200" cy="5715000"/>
          </a:xfrm>
          <a:prstGeom prst="rect">
            <a:avLst/>
          </a:prstGeom>
          <a:blipFill dpi="0" rotWithShape="1">
            <a:blip r:embed="rId13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1435684">
            <a:off x="543741" y="273091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4096196">
            <a:off x="8115079" y="298163"/>
            <a:ext cx="566928" cy="566928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5023" y="817582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2119257"/>
            <a:ext cx="6196405" cy="3603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4588" y="5809152"/>
            <a:ext cx="12138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B7C3F878-F5E8-489B-AC8A-64F2A7E22C28}" type="datetimeFigureOut">
              <a:rPr lang="en-US" smtClean="0"/>
              <a:pPr/>
              <a:t>1/4/20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1" y="5809152"/>
            <a:ext cx="55401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0202" y="5809152"/>
            <a:ext cx="554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651FC063-5EA9-49AF-AFAF-D68C9E82B23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1.png"/><Relationship Id="rId1" Type="http://schemas.microsoft.com/office/2007/relationships/media" Target="../media/media1.gif"/><Relationship Id="rId2" Type="http://schemas.openxmlformats.org/officeDocument/2006/relationships/video" Target="../media/media1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d3-graph-gallery.com/cicular_barplot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 smtClean="0"/>
              <a:t>DATA ANALYTICS BOOTCAMP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PROJECT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3892118"/>
            <a:ext cx="5712179" cy="1524000"/>
          </a:xfrm>
        </p:spPr>
        <p:txBody>
          <a:bodyPr/>
          <a:lstStyle/>
          <a:p>
            <a:r>
              <a:rPr lang="en-US" dirty="0" smtClean="0"/>
              <a:t>PROPOSAL 1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</a:p>
          <a:p>
            <a:r>
              <a:rPr lang="en-US" dirty="0" smtClean="0"/>
              <a:t>PROJECT MANAGEMENT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244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Input Page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06" y="2020067"/>
            <a:ext cx="7164117" cy="386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287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023" y="817583"/>
            <a:ext cx="6965245" cy="6321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Tasks Input Page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570347"/>
            <a:ext cx="5467683" cy="447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3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Gantt Chart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015" y="2454304"/>
            <a:ext cx="6289682" cy="144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575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023" y="817583"/>
            <a:ext cx="6965245" cy="76689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Sample Graphs and </a:t>
            </a:r>
            <a:r>
              <a:rPr lang="en-US" sz="4000" dirty="0" smtClean="0"/>
              <a:t>Dashboards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3709624" y="5182213"/>
            <a:ext cx="1677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Project Fever Charts</a:t>
            </a:r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027" y="2099732"/>
            <a:ext cx="3749563" cy="28230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667" y="2099732"/>
            <a:ext cx="2980268" cy="287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20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023" y="817583"/>
            <a:ext cx="6965245" cy="76689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Sample Graphs and </a:t>
            </a:r>
            <a:r>
              <a:rPr lang="en-US" sz="4000" dirty="0" smtClean="0"/>
              <a:t>Dashboards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6612481" y="3174404"/>
            <a:ext cx="1677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Circular </a:t>
            </a:r>
            <a:r>
              <a:rPr lang="en-US" sz="1200" dirty="0" err="1" smtClean="0"/>
              <a:t>Barplot</a:t>
            </a:r>
            <a:r>
              <a:rPr lang="en-US" sz="1200" dirty="0" smtClean="0"/>
              <a:t> </a:t>
            </a:r>
          </a:p>
          <a:p>
            <a:r>
              <a:rPr lang="en-US" sz="1200" dirty="0" smtClean="0"/>
              <a:t>with animation</a:t>
            </a:r>
            <a:endParaRPr lang="en-US" sz="1200" dirty="0"/>
          </a:p>
        </p:txBody>
      </p:sp>
      <p:pic>
        <p:nvPicPr>
          <p:cNvPr id="7" name="03-temperature-anomalies-global-warming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60864" y="1681240"/>
            <a:ext cx="5021807" cy="382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86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023" y="817583"/>
            <a:ext cx="6965245" cy="76689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Sample Graphs and </a:t>
            </a:r>
            <a:r>
              <a:rPr lang="en-US" sz="4000" dirty="0" smtClean="0"/>
              <a:t>Dashboards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1252261" y="3321352"/>
            <a:ext cx="2431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Circular Stacked Bar Plot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961" y="1737414"/>
            <a:ext cx="3915230" cy="389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26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023" y="817583"/>
            <a:ext cx="6965245" cy="76689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Sample Graphs and </a:t>
            </a:r>
            <a:r>
              <a:rPr lang="en-US" sz="4000" dirty="0" smtClean="0"/>
              <a:t>Dashboards</a:t>
            </a:r>
            <a:endParaRPr lang="en-US" sz="4000" dirty="0"/>
          </a:p>
        </p:txBody>
      </p:sp>
      <p:pic>
        <p:nvPicPr>
          <p:cNvPr id="3" name="Picture 2" descr="00a6812b06d99060a0c6963a0ecd4b7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23" y="1717523"/>
            <a:ext cx="3655817" cy="20766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573" y="3894667"/>
            <a:ext cx="4217695" cy="20630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46095" y="2370667"/>
            <a:ext cx="2431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Interesting resource presentation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095023" y="4760686"/>
            <a:ext cx="2431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Individual and combined graph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94657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023" y="817583"/>
            <a:ext cx="6965245" cy="76689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Sample Graphs and </a:t>
            </a:r>
            <a:r>
              <a:rPr lang="en-US" sz="4000" dirty="0" smtClean="0"/>
              <a:t>Dashboards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3719285" y="5244495"/>
            <a:ext cx="2431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Colorful and different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819" y="1790441"/>
            <a:ext cx="6479419" cy="297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955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023" y="817583"/>
            <a:ext cx="6965245" cy="76689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Sample Graphs and </a:t>
            </a:r>
            <a:r>
              <a:rPr lang="en-US" sz="4000" dirty="0" smtClean="0"/>
              <a:t>Dashboards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1276452" y="3169566"/>
            <a:ext cx="1203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Tells a story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810" y="1705428"/>
            <a:ext cx="5079998" cy="380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99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023" y="817583"/>
            <a:ext cx="6965245" cy="76689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Sample Graphs and </a:t>
            </a:r>
            <a:r>
              <a:rPr lang="en-US" sz="4000" dirty="0" smtClean="0"/>
              <a:t>Dashboards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3247976" y="5220305"/>
            <a:ext cx="31141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Lot of information on stacked bar plots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381" y="2145573"/>
            <a:ext cx="5192113" cy="269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02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12501" y="2241727"/>
            <a:ext cx="6414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Create a Project Management Application with the following features: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93923" y="3291322"/>
            <a:ext cx="2837961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Phase 1:</a:t>
            </a:r>
          </a:p>
          <a:p>
            <a:pPr marL="342900" indent="-342900">
              <a:buAutoNum type="arabicPeriod"/>
            </a:pPr>
            <a:r>
              <a:rPr lang="en-US" sz="1000" dirty="0" smtClean="0"/>
              <a:t>Web page to add and update Project Resources</a:t>
            </a:r>
          </a:p>
          <a:p>
            <a:pPr marL="342900" indent="-342900">
              <a:buAutoNum type="arabicPeriod"/>
            </a:pPr>
            <a:r>
              <a:rPr lang="en-US" sz="1000" dirty="0" smtClean="0"/>
              <a:t>Web page to add and update Project Work Breakdown Structure</a:t>
            </a:r>
          </a:p>
          <a:p>
            <a:pPr marL="342900" indent="-342900">
              <a:buAutoNum type="arabicPeriod"/>
            </a:pPr>
            <a:r>
              <a:rPr lang="en-US" sz="1000" dirty="0" smtClean="0"/>
              <a:t>Web page to view the Gantt Chart</a:t>
            </a:r>
          </a:p>
          <a:p>
            <a:pPr marL="342900" indent="-342900">
              <a:buAutoNum type="arabicPeriod"/>
            </a:pPr>
            <a:r>
              <a:rPr lang="en-US" sz="1000" dirty="0" smtClean="0"/>
              <a:t>Web page to display Project Dashboard</a:t>
            </a:r>
          </a:p>
          <a:p>
            <a:pPr marL="342900" indent="-342900">
              <a:buAutoNum type="arabicPeriod"/>
            </a:pPr>
            <a:r>
              <a:rPr lang="en-US" sz="1000" dirty="0" smtClean="0"/>
              <a:t>Saving and reading all data from a database</a:t>
            </a:r>
          </a:p>
          <a:p>
            <a:pPr marL="342900" indent="-342900">
              <a:buAutoNum type="arabicPeriod"/>
            </a:pPr>
            <a:r>
              <a:rPr lang="en-US" sz="1000" dirty="0" smtClean="0"/>
              <a:t>Bonus: Basic Augmented Reality </a:t>
            </a:r>
            <a:r>
              <a:rPr lang="mr-IN" sz="1000" dirty="0" smtClean="0"/>
              <a:t>–</a:t>
            </a:r>
            <a:r>
              <a:rPr lang="en-US" sz="1000" dirty="0" smtClean="0"/>
              <a:t> task summary for resource </a:t>
            </a:r>
            <a:r>
              <a:rPr lang="mr-IN" sz="1000" dirty="0" smtClean="0"/>
              <a:t>–</a:t>
            </a:r>
            <a:r>
              <a:rPr lang="en-US" sz="1000" dirty="0" smtClean="0"/>
              <a:t> marker-based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32405" y="3348762"/>
            <a:ext cx="283796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Phase 2 </a:t>
            </a:r>
            <a:r>
              <a:rPr lang="en-US" sz="1000" dirty="0" smtClean="0"/>
              <a:t>(time permitting)</a:t>
            </a:r>
            <a:r>
              <a:rPr lang="en-US" dirty="0" smtClean="0"/>
              <a:t>:</a:t>
            </a:r>
          </a:p>
          <a:p>
            <a:pPr marL="342900" indent="-342900">
              <a:buAutoNum type="arabicPeriod"/>
            </a:pPr>
            <a:r>
              <a:rPr lang="en-US" sz="1000" dirty="0" smtClean="0"/>
              <a:t>Improve validation checks</a:t>
            </a:r>
          </a:p>
          <a:p>
            <a:pPr marL="342900" indent="-342900">
              <a:buAutoNum type="arabicPeriod"/>
            </a:pPr>
            <a:r>
              <a:rPr lang="en-US" sz="1000" dirty="0" smtClean="0"/>
              <a:t>Delete resources and tasks</a:t>
            </a:r>
          </a:p>
          <a:p>
            <a:pPr marL="342900" indent="-342900">
              <a:buAutoNum type="arabicPeriod"/>
            </a:pPr>
            <a:r>
              <a:rPr lang="en-US" sz="1000" dirty="0" smtClean="0"/>
              <a:t>User registration and login</a:t>
            </a:r>
          </a:p>
          <a:p>
            <a:pPr marL="342900" indent="-342900">
              <a:buAutoNum type="arabicPeriod"/>
            </a:pPr>
            <a:r>
              <a:rPr lang="en-US" sz="1000" dirty="0" smtClean="0"/>
              <a:t>Report export</a:t>
            </a:r>
          </a:p>
          <a:p>
            <a:pPr marL="342900" indent="-342900">
              <a:buAutoNum type="arabicPeriod"/>
            </a:pPr>
            <a:r>
              <a:rPr lang="en-US" sz="1000" dirty="0" smtClean="0"/>
              <a:t>Multiple projects</a:t>
            </a:r>
          </a:p>
          <a:p>
            <a:pPr marL="342900" indent="-342900">
              <a:buAutoNum type="arabicPeriod"/>
            </a:pPr>
            <a:r>
              <a:rPr lang="en-US" sz="1000" dirty="0" smtClean="0"/>
              <a:t>Program resource utilization</a:t>
            </a:r>
          </a:p>
          <a:p>
            <a:pPr marL="342900" indent="-342900">
              <a:buAutoNum type="arabicPeriod"/>
            </a:pPr>
            <a:r>
              <a:rPr lang="en-US" sz="1000" dirty="0" smtClean="0"/>
              <a:t>Document management</a:t>
            </a:r>
          </a:p>
          <a:p>
            <a:pPr marL="342900" indent="-342900">
              <a:buAutoNum type="arabicPeriod"/>
            </a:pPr>
            <a:r>
              <a:rPr lang="en-US" sz="1000" dirty="0" smtClean="0"/>
              <a:t>Enhanced Augmented Reality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93923" y="5236098"/>
            <a:ext cx="51608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The story:</a:t>
            </a:r>
          </a:p>
          <a:p>
            <a:pPr marL="171450" indent="-171450">
              <a:buFontTx/>
              <a:buChar char="-"/>
            </a:pPr>
            <a:r>
              <a:rPr lang="en-US" sz="1000" dirty="0" smtClean="0"/>
              <a:t>Health of the project</a:t>
            </a:r>
          </a:p>
          <a:p>
            <a:pPr marL="171450" indent="-171450">
              <a:buFontTx/>
              <a:buChar char="-"/>
            </a:pPr>
            <a:r>
              <a:rPr lang="en-US" sz="1000" dirty="0" smtClean="0"/>
              <a:t>Direction of project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56162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023" y="817583"/>
            <a:ext cx="6965245" cy="76689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Sample Graphs and </a:t>
            </a:r>
            <a:r>
              <a:rPr lang="en-US" sz="4000" dirty="0" smtClean="0"/>
              <a:t>Dashboards</a:t>
            </a:r>
            <a:endParaRPr lang="en-US" sz="4000" dirty="0"/>
          </a:p>
        </p:txBody>
      </p:sp>
      <p:pic>
        <p:nvPicPr>
          <p:cNvPr id="3" name="Picture 2" descr="00a6812b06d99060a0c6963a0ecd4b7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23" y="1717523"/>
            <a:ext cx="3655817" cy="20766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573" y="3894667"/>
            <a:ext cx="4217695" cy="20630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46095" y="2370667"/>
            <a:ext cx="2431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Interesting resource presentation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095023" y="4760686"/>
            <a:ext cx="2431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Individual and combined graph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39713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023" y="817583"/>
            <a:ext cx="6965245" cy="56127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Sample Graphs and </a:t>
            </a:r>
            <a:r>
              <a:rPr lang="en-US" sz="4000" dirty="0" smtClean="0"/>
              <a:t>Dashboards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5515429" y="2647666"/>
            <a:ext cx="882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Simple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2485977" y="4899185"/>
            <a:ext cx="949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Too busy!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023" y="1463821"/>
            <a:ext cx="3915473" cy="23676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335" y="3886436"/>
            <a:ext cx="4508808" cy="230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8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023" y="817583"/>
            <a:ext cx="6965245" cy="76689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Sample Graphs and </a:t>
            </a:r>
            <a:r>
              <a:rPr lang="en-US" sz="4000" dirty="0" smtClean="0"/>
              <a:t>Dashboards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5346095" y="2370667"/>
            <a:ext cx="2431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Combining graphs and numbers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2543227" y="4794553"/>
            <a:ext cx="1396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Dials and colors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88" y="1584477"/>
            <a:ext cx="4174709" cy="2346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905" y="3930952"/>
            <a:ext cx="3398762" cy="209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996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023" y="817583"/>
            <a:ext cx="6965245" cy="76689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Sample Graphs and </a:t>
            </a:r>
            <a:r>
              <a:rPr lang="en-US" sz="4000" dirty="0" smtClean="0"/>
              <a:t>Dashboards</a:t>
            </a:r>
            <a:endParaRPr lang="en-US" sz="4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433" y="2086847"/>
            <a:ext cx="4969329" cy="311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27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 </a:t>
            </a:r>
            <a:r>
              <a:rPr lang="en-US" dirty="0" err="1" smtClean="0"/>
              <a:t>PMApp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7432" y="2020067"/>
            <a:ext cx="618403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 smtClean="0"/>
              <a:t>Python is so much more than data analysis only </a:t>
            </a:r>
            <a:r>
              <a:rPr lang="mr-IN" sz="1600" dirty="0" smtClean="0"/>
              <a:t>–</a:t>
            </a:r>
            <a:r>
              <a:rPr lang="en-US" sz="1600" dirty="0" smtClean="0"/>
              <a:t> why not learn to apply the broader capability?</a:t>
            </a:r>
          </a:p>
          <a:p>
            <a:pPr marL="342900" indent="-342900">
              <a:buAutoNum type="arabicPeriod"/>
            </a:pPr>
            <a:r>
              <a:rPr lang="en-US" sz="1600" dirty="0" smtClean="0"/>
              <a:t>Project Management is simply part of our everyday life </a:t>
            </a:r>
            <a:r>
              <a:rPr lang="mr-IN" sz="1600" dirty="0" smtClean="0"/>
              <a:t>–</a:t>
            </a:r>
            <a:r>
              <a:rPr lang="en-US" sz="1600" dirty="0" smtClean="0"/>
              <a:t> why not create our own application to manage our life?</a:t>
            </a:r>
          </a:p>
          <a:p>
            <a:pPr marL="342900" indent="-342900">
              <a:buAutoNum type="arabicPeriod"/>
            </a:pPr>
            <a:r>
              <a:rPr lang="en-US" sz="1600" dirty="0" smtClean="0"/>
              <a:t>Visualization is a very important part of Project Management </a:t>
            </a:r>
            <a:r>
              <a:rPr lang="mr-IN" sz="1600" dirty="0" smtClean="0"/>
              <a:t>–</a:t>
            </a:r>
            <a:r>
              <a:rPr lang="en-US" sz="1600" dirty="0" smtClean="0"/>
              <a:t> why not utilizing the tools we’re using to create a great dashboard and other visualizations?</a:t>
            </a:r>
          </a:p>
          <a:p>
            <a:pPr marL="342900" indent="-342900">
              <a:buAutoNum type="arabicPeriod"/>
            </a:pPr>
            <a:r>
              <a:rPr lang="en-US" sz="1600" dirty="0" smtClean="0"/>
              <a:t>The browser is an ideal tool to provide accessibility </a:t>
            </a:r>
            <a:r>
              <a:rPr lang="mr-IN" sz="1600" dirty="0" smtClean="0"/>
              <a:t>–</a:t>
            </a:r>
            <a:r>
              <a:rPr lang="en-US" sz="1600" dirty="0" smtClean="0"/>
              <a:t> why not use it to build a usable application?</a:t>
            </a:r>
          </a:p>
          <a:p>
            <a:pPr marL="342900" indent="-342900">
              <a:buAutoNum type="arabicPeriod"/>
            </a:pPr>
            <a:r>
              <a:rPr lang="en-US" sz="1600" dirty="0" smtClean="0"/>
              <a:t>We need to spend a lot of time on this project </a:t>
            </a:r>
            <a:r>
              <a:rPr lang="mr-IN" sz="1600" dirty="0" smtClean="0"/>
              <a:t>–</a:t>
            </a:r>
            <a:r>
              <a:rPr lang="en-US" sz="1600" dirty="0" smtClean="0"/>
              <a:t> why not built something that has value outside of the course?</a:t>
            </a:r>
          </a:p>
          <a:p>
            <a:pPr marL="342900" indent="-342900">
              <a:buAutoNum type="arabicPeriod"/>
            </a:pPr>
            <a:r>
              <a:rPr lang="en-US" sz="1600" dirty="0" smtClean="0"/>
              <a:t>Augmented Reality has been successfully applied to construction projects </a:t>
            </a:r>
            <a:r>
              <a:rPr lang="mr-IN" sz="1600" dirty="0" smtClean="0"/>
              <a:t>–</a:t>
            </a:r>
            <a:r>
              <a:rPr lang="en-US" sz="1600" dirty="0" smtClean="0"/>
              <a:t> why not think out-of-the-box a bit and apply it to general Project Management?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90528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023" y="817582"/>
            <a:ext cx="6965245" cy="77302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Meeting the Project Requirements</a:t>
            </a:r>
            <a:endParaRPr lang="en-US" sz="2800" dirty="0"/>
          </a:p>
        </p:txBody>
      </p:sp>
      <p:pic>
        <p:nvPicPr>
          <p:cNvPr id="5" name="Picture 4" descr="Project 2 (PM App)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12" y="2176264"/>
            <a:ext cx="7655856" cy="279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54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023" y="817582"/>
            <a:ext cx="6965245" cy="891725"/>
          </a:xfrm>
        </p:spPr>
        <p:txBody>
          <a:bodyPr>
            <a:normAutofit/>
          </a:bodyPr>
          <a:lstStyle/>
          <a:p>
            <a:r>
              <a:rPr lang="en-US" sz="2800" dirty="0" smtClean="0"/>
              <a:t>Meeting Project Requirements </a:t>
            </a:r>
            <a:r>
              <a:rPr lang="en-US" sz="1600" dirty="0" smtClean="0"/>
              <a:t>(continued)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1376867" y="1709307"/>
            <a:ext cx="668340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 smtClean="0"/>
              <a:t>Flask, HTML, CSS</a:t>
            </a:r>
          </a:p>
          <a:p>
            <a:pPr marL="742950" lvl="1" indent="-285750">
              <a:buFont typeface="Wingdings" charset="2"/>
              <a:buChar char="q"/>
            </a:pPr>
            <a:r>
              <a:rPr lang="en-US" sz="1600" dirty="0" smtClean="0"/>
              <a:t>Web pages (all user driven interaction):</a:t>
            </a:r>
          </a:p>
          <a:p>
            <a:pPr marL="1200150" lvl="2" indent="-285750">
              <a:buFont typeface="Wingdings" charset="2"/>
              <a:buChar char="²"/>
            </a:pPr>
            <a:r>
              <a:rPr lang="en-US" sz="1600" dirty="0" smtClean="0"/>
              <a:t>Home: Dashboard; Augmented Reality</a:t>
            </a:r>
          </a:p>
          <a:p>
            <a:pPr marL="1200150" lvl="2" indent="-285750">
              <a:buFont typeface="Wingdings" charset="2"/>
              <a:buChar char="²"/>
            </a:pPr>
            <a:r>
              <a:rPr lang="en-US" sz="1600" dirty="0" smtClean="0"/>
              <a:t>Resources: Add; Update; View</a:t>
            </a:r>
          </a:p>
          <a:p>
            <a:pPr marL="1200150" lvl="2" indent="-285750">
              <a:buFont typeface="Wingdings" charset="2"/>
              <a:buChar char="²"/>
            </a:pPr>
            <a:r>
              <a:rPr lang="en-US" sz="1600" dirty="0" smtClean="0"/>
              <a:t>WBS: Add; Update: View</a:t>
            </a:r>
          </a:p>
          <a:p>
            <a:pPr marL="1200150" lvl="2" indent="-285750">
              <a:buFont typeface="Wingdings" charset="2"/>
              <a:buChar char="²"/>
            </a:pPr>
            <a:r>
              <a:rPr lang="en-US" sz="1600" dirty="0" smtClean="0"/>
              <a:t>Other Charts: Gantt Chart</a:t>
            </a:r>
          </a:p>
          <a:p>
            <a:r>
              <a:rPr lang="en-US" sz="1600" dirty="0" smtClean="0"/>
              <a:t>2. </a:t>
            </a:r>
            <a:r>
              <a:rPr lang="en-US" sz="1600" dirty="0" err="1" smtClean="0"/>
              <a:t>Javascript</a:t>
            </a:r>
            <a:r>
              <a:rPr lang="en-US" sz="1600" dirty="0" smtClean="0"/>
              <a:t>, D3</a:t>
            </a:r>
          </a:p>
          <a:p>
            <a:pPr marL="742950" lvl="1" indent="-285750">
              <a:buFont typeface="Wingdings" charset="2"/>
              <a:buChar char="q"/>
            </a:pPr>
            <a:r>
              <a:rPr lang="en-US" sz="1600" dirty="0" smtClean="0"/>
              <a:t>Dashboard (User driven interaction, and multiple views)</a:t>
            </a:r>
          </a:p>
          <a:p>
            <a:pPr marL="742950" lvl="1" indent="-285750">
              <a:buFont typeface="Wingdings" charset="2"/>
              <a:buChar char="q"/>
            </a:pPr>
            <a:r>
              <a:rPr lang="en-US" sz="1600" dirty="0" smtClean="0"/>
              <a:t>Gantt Chart</a:t>
            </a:r>
          </a:p>
          <a:p>
            <a:r>
              <a:rPr lang="en-US" sz="1600" dirty="0" smtClean="0"/>
              <a:t>3. Database</a:t>
            </a:r>
          </a:p>
          <a:p>
            <a:pPr marL="742950" lvl="1" indent="-285750">
              <a:buFont typeface="Wingdings" charset="2"/>
              <a:buChar char="q"/>
            </a:pPr>
            <a:r>
              <a:rPr lang="en-US" sz="1600" dirty="0" err="1" smtClean="0"/>
              <a:t>SQLLite</a:t>
            </a:r>
            <a:r>
              <a:rPr lang="en-US" sz="1600" dirty="0" smtClean="0"/>
              <a:t>: Tables</a:t>
            </a:r>
          </a:p>
          <a:p>
            <a:pPr marL="1200150" lvl="2" indent="-285750">
              <a:buFont typeface="Wingdings" charset="2"/>
              <a:buChar char="²"/>
            </a:pPr>
            <a:r>
              <a:rPr lang="en-US" sz="1600" dirty="0" smtClean="0"/>
              <a:t>Resources</a:t>
            </a:r>
          </a:p>
          <a:p>
            <a:pPr marL="1200150" lvl="2" indent="-285750">
              <a:buFont typeface="Wingdings" charset="2"/>
              <a:buChar char="²"/>
            </a:pPr>
            <a:r>
              <a:rPr lang="en-US" sz="1600" dirty="0" smtClean="0"/>
              <a:t>Tasks</a:t>
            </a:r>
          </a:p>
          <a:p>
            <a:r>
              <a:rPr lang="en-US" sz="1600" dirty="0" smtClean="0"/>
              <a:t>4. Dataset</a:t>
            </a:r>
          </a:p>
          <a:p>
            <a:pPr marL="742950" lvl="1" indent="-285750">
              <a:buFont typeface="Wingdings" charset="2"/>
              <a:buChar char="q"/>
            </a:pPr>
            <a:r>
              <a:rPr lang="en-US" sz="1600" dirty="0" smtClean="0"/>
              <a:t>WBS dataset with 200+ records</a:t>
            </a:r>
          </a:p>
          <a:p>
            <a:r>
              <a:rPr lang="en-US" sz="1600" dirty="0" smtClean="0"/>
              <a:t>5. JS library not used before:</a:t>
            </a:r>
          </a:p>
          <a:p>
            <a:pPr marL="742950" lvl="1" indent="-285750">
              <a:buFont typeface="Wingdings" charset="2"/>
              <a:buChar char="q"/>
            </a:pPr>
            <a:r>
              <a:rPr lang="en-US" sz="1600" dirty="0" err="1" smtClean="0"/>
              <a:t>Ar.js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4094921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023" y="817582"/>
            <a:ext cx="6965245" cy="887847"/>
          </a:xfrm>
        </p:spPr>
        <p:txBody>
          <a:bodyPr/>
          <a:lstStyle/>
          <a:p>
            <a:r>
              <a:rPr lang="en-US" dirty="0" smtClean="0"/>
              <a:t>Outline of Story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95024" y="1983619"/>
            <a:ext cx="71176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The visualizations will outline the following:</a:t>
            </a:r>
            <a:endParaRPr lang="en-US" sz="1600" dirty="0"/>
          </a:p>
          <a:p>
            <a:r>
              <a:rPr lang="en-US" sz="1600" dirty="0"/>
              <a:t>-       Is </a:t>
            </a:r>
            <a:r>
              <a:rPr lang="en-US" sz="1600" dirty="0" smtClean="0"/>
              <a:t>our </a:t>
            </a:r>
            <a:r>
              <a:rPr lang="en-US" sz="1600" dirty="0"/>
              <a:t>project portfolio healthy?</a:t>
            </a:r>
          </a:p>
          <a:p>
            <a:r>
              <a:rPr lang="en-US" sz="1600" dirty="0"/>
              <a:t>-       What problems </a:t>
            </a:r>
            <a:r>
              <a:rPr lang="en-US" sz="1600" dirty="0" smtClean="0"/>
              <a:t>do we have </a:t>
            </a:r>
            <a:r>
              <a:rPr lang="en-US" sz="1600" dirty="0"/>
              <a:t>on </a:t>
            </a:r>
            <a:r>
              <a:rPr lang="en-US" sz="1600" dirty="0" smtClean="0"/>
              <a:t>our </a:t>
            </a:r>
            <a:r>
              <a:rPr lang="en-US" sz="1600" dirty="0"/>
              <a:t>projects, or can </a:t>
            </a:r>
            <a:r>
              <a:rPr lang="en-US" sz="1600" dirty="0" smtClean="0"/>
              <a:t>expect soon</a:t>
            </a:r>
            <a:r>
              <a:rPr lang="en-US" sz="1600" dirty="0"/>
              <a:t>?</a:t>
            </a:r>
          </a:p>
          <a:p>
            <a:r>
              <a:rPr lang="en-US" sz="1600" dirty="0"/>
              <a:t>-       Are </a:t>
            </a:r>
            <a:r>
              <a:rPr lang="en-US" sz="1600" dirty="0" smtClean="0"/>
              <a:t>our </a:t>
            </a:r>
            <a:r>
              <a:rPr lang="en-US" sz="1600" dirty="0"/>
              <a:t>resources over/under utilized?</a:t>
            </a:r>
          </a:p>
          <a:p>
            <a:r>
              <a:rPr lang="en-US" sz="1600" dirty="0"/>
              <a:t>-       Can </a:t>
            </a:r>
            <a:r>
              <a:rPr lang="en-US" sz="1600" dirty="0" smtClean="0"/>
              <a:t>we </a:t>
            </a:r>
            <a:r>
              <a:rPr lang="en-US" sz="1600" dirty="0"/>
              <a:t>add/remove projects, and when, and why?</a:t>
            </a:r>
          </a:p>
          <a:p>
            <a:r>
              <a:rPr lang="en-US" sz="1600" dirty="0"/>
              <a:t>-       Should </a:t>
            </a:r>
            <a:r>
              <a:rPr lang="en-US" sz="1600" dirty="0" smtClean="0"/>
              <a:t>our </a:t>
            </a:r>
            <a:r>
              <a:rPr lang="en-US" sz="1600" dirty="0"/>
              <a:t>resources be assigned more to projects rather than operations?</a:t>
            </a:r>
          </a:p>
          <a:p>
            <a:r>
              <a:rPr lang="en-US" sz="1600" dirty="0"/>
              <a:t>-       </a:t>
            </a:r>
            <a:r>
              <a:rPr lang="en-US" sz="1600" dirty="0" smtClean="0"/>
              <a:t>Should we get </a:t>
            </a:r>
            <a:r>
              <a:rPr lang="en-US" sz="1600" dirty="0"/>
              <a:t>more resources?</a:t>
            </a:r>
          </a:p>
          <a:p>
            <a:r>
              <a:rPr lang="en-US" sz="1600" dirty="0"/>
              <a:t>-       Is </a:t>
            </a:r>
            <a:r>
              <a:rPr lang="en-US" sz="1600" dirty="0" smtClean="0"/>
              <a:t>our </a:t>
            </a:r>
            <a:r>
              <a:rPr lang="en-US" sz="1600" dirty="0"/>
              <a:t>business in trouble?</a:t>
            </a:r>
          </a:p>
          <a:p>
            <a:r>
              <a:rPr lang="en-US" sz="1600" dirty="0"/>
              <a:t>-       How busy is </a:t>
            </a:r>
            <a:r>
              <a:rPr lang="en-US" sz="1600" dirty="0" smtClean="0"/>
              <a:t>our </a:t>
            </a:r>
            <a:r>
              <a:rPr lang="en-US" sz="1600" dirty="0"/>
              <a:t>organization outside of operations?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84940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023" y="2740725"/>
            <a:ext cx="6965245" cy="1202485"/>
          </a:xfrm>
        </p:spPr>
        <p:txBody>
          <a:bodyPr/>
          <a:lstStyle/>
          <a:p>
            <a:r>
              <a:rPr lang="en-US" dirty="0" smtClean="0"/>
              <a:t>PLANNING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729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Interaction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95023" y="2020067"/>
            <a:ext cx="69652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interaction includes the following: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Resources: Add and updating Resource Data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Tasks: Adding and updating Task Data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Filters </a:t>
            </a:r>
            <a:r>
              <a:rPr lang="mr-IN" dirty="0" smtClean="0"/>
              <a:t>–</a:t>
            </a:r>
            <a:r>
              <a:rPr lang="en-US" dirty="0" smtClean="0"/>
              <a:t> all charts on the page updated according to filter: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dirty="0" smtClean="0"/>
              <a:t>Gantt Chart: All Projects/Specific Project, Start Date </a:t>
            </a:r>
            <a:r>
              <a:rPr lang="mr-IN" dirty="0" smtClean="0"/>
              <a:t>–</a:t>
            </a:r>
            <a:r>
              <a:rPr lang="en-US" dirty="0" smtClean="0"/>
              <a:t> End Date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dirty="0" smtClean="0"/>
              <a:t>Dashboard: </a:t>
            </a:r>
            <a:r>
              <a:rPr lang="en-US" dirty="0"/>
              <a:t>All Projects/Specific Project, Start Date </a:t>
            </a:r>
            <a:r>
              <a:rPr lang="mr-IN" dirty="0"/>
              <a:t>–</a:t>
            </a:r>
            <a:r>
              <a:rPr lang="en-US" dirty="0"/>
              <a:t> End </a:t>
            </a:r>
            <a:r>
              <a:rPr lang="en-US" dirty="0" smtClean="0"/>
              <a:t>Date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Summary data on hover over graphs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Task summary with Augmented Reality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505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Ideas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95023" y="2020067"/>
            <a:ext cx="70813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Portfolio and Project Pulse</a:t>
            </a:r>
          </a:p>
          <a:p>
            <a:r>
              <a:rPr lang="en-US" sz="1200" dirty="0"/>
              <a:t>-       Graph showing length of projects stacked with # tasks per resource</a:t>
            </a:r>
          </a:p>
          <a:p>
            <a:r>
              <a:rPr lang="en-US" sz="1200" dirty="0"/>
              <a:t>-       Graph showing length of project stacked with task status (aggregated into totals per </a:t>
            </a:r>
            <a:r>
              <a:rPr lang="en-US" sz="1200" dirty="0" smtClean="0"/>
              <a:t>status</a:t>
            </a:r>
            <a:r>
              <a:rPr lang="en-US" sz="1200" dirty="0"/>
              <a:t>)</a:t>
            </a:r>
          </a:p>
          <a:p>
            <a:r>
              <a:rPr lang="en-US" sz="1200" dirty="0"/>
              <a:t>-       Graph showing overdue tasks and tasks for selected period stacked by # of tasks per resource</a:t>
            </a:r>
          </a:p>
          <a:p>
            <a:r>
              <a:rPr lang="en-US" sz="1200" dirty="0"/>
              <a:t>-       Resource allocation graph – see HR people graph example</a:t>
            </a:r>
          </a:p>
          <a:p>
            <a:r>
              <a:rPr lang="en-US" sz="1200" dirty="0"/>
              <a:t>-       Scatter/Bubble plot for task distribution over time</a:t>
            </a:r>
          </a:p>
          <a:p>
            <a:r>
              <a:rPr lang="en-US" sz="1200" dirty="0"/>
              <a:t>-       Portfolio and Project Fever Chart</a:t>
            </a:r>
          </a:p>
          <a:p>
            <a:r>
              <a:rPr lang="en-US" sz="1200" dirty="0"/>
              <a:t>-       Sunburst graph (inside = project, 2</a:t>
            </a:r>
            <a:r>
              <a:rPr lang="en-US" sz="1200" baseline="30000" dirty="0"/>
              <a:t>nd</a:t>
            </a:r>
            <a:r>
              <a:rPr lang="en-US" sz="1200" dirty="0"/>
              <a:t> level = resource, 3</a:t>
            </a:r>
            <a:r>
              <a:rPr lang="en-US" sz="1200" baseline="30000" dirty="0"/>
              <a:t>rd</a:t>
            </a:r>
            <a:r>
              <a:rPr lang="en-US" sz="1200" dirty="0"/>
              <a:t> level = task status)</a:t>
            </a:r>
          </a:p>
          <a:p>
            <a:r>
              <a:rPr lang="pl-PL" sz="1200" dirty="0"/>
              <a:t>-       3D </a:t>
            </a:r>
            <a:r>
              <a:rPr lang="pl-PL" sz="1200" dirty="0" err="1"/>
              <a:t>graph</a:t>
            </a:r>
            <a:endParaRPr lang="pl-PL" sz="1200" dirty="0"/>
          </a:p>
          <a:p>
            <a:r>
              <a:rPr lang="pl-PL" sz="1200" dirty="0"/>
              <a:t>-       </a:t>
            </a:r>
            <a:r>
              <a:rPr lang="pl-PL" sz="1200" dirty="0" err="1"/>
              <a:t>Joined</a:t>
            </a:r>
            <a:r>
              <a:rPr lang="pl-PL" sz="1200" dirty="0"/>
              <a:t> and </a:t>
            </a:r>
            <a:r>
              <a:rPr lang="pl-PL" sz="1200" dirty="0" err="1"/>
              <a:t>individual</a:t>
            </a:r>
            <a:r>
              <a:rPr lang="pl-PL" sz="1200" dirty="0"/>
              <a:t> </a:t>
            </a:r>
            <a:r>
              <a:rPr lang="pl-PL" sz="1200" dirty="0" err="1"/>
              <a:t>contributions</a:t>
            </a:r>
            <a:endParaRPr lang="pl-PL" sz="1200" dirty="0"/>
          </a:p>
          <a:p>
            <a:r>
              <a:rPr lang="pl-PL" sz="1200" dirty="0"/>
              <a:t>-       </a:t>
            </a:r>
            <a:r>
              <a:rPr lang="pl-PL" sz="1200" dirty="0" err="1"/>
              <a:t>Circular</a:t>
            </a:r>
            <a:r>
              <a:rPr lang="pl-PL" sz="1200" dirty="0"/>
              <a:t> </a:t>
            </a:r>
            <a:r>
              <a:rPr lang="pl-PL" sz="1200" dirty="0" err="1"/>
              <a:t>barplot</a:t>
            </a:r>
            <a:r>
              <a:rPr lang="pl-PL" sz="1200" dirty="0"/>
              <a:t> (</a:t>
            </a:r>
            <a:r>
              <a:rPr lang="pl-PL" sz="1200" u="sng" dirty="0">
                <a:hlinkClick r:id="rId2"/>
              </a:rPr>
              <a:t>www.d3-graph-gallery.com/</a:t>
            </a:r>
            <a:r>
              <a:rPr lang="pl-PL" sz="1200" u="sng" dirty="0" smtClean="0">
                <a:hlinkClick r:id="rId2"/>
              </a:rPr>
              <a:t>cicular_barplot.html)</a:t>
            </a:r>
            <a:endParaRPr lang="pl-PL" sz="1200" u="sng" dirty="0">
              <a:hlinkClick r:id="rId2"/>
            </a:endParaRPr>
          </a:p>
          <a:p>
            <a:r>
              <a:rPr lang="pl-PL" sz="1200" dirty="0"/>
              <a:t>-       </a:t>
            </a:r>
            <a:r>
              <a:rPr lang="pl-PL" sz="1200" dirty="0" err="1"/>
              <a:t>Dendogram</a:t>
            </a:r>
            <a:r>
              <a:rPr lang="pl-PL" sz="1200" dirty="0"/>
              <a:t> &amp; </a:t>
            </a:r>
            <a:r>
              <a:rPr lang="pl-PL" sz="1200" dirty="0" err="1"/>
              <a:t>grouped</a:t>
            </a:r>
            <a:r>
              <a:rPr lang="pl-PL" sz="1200" dirty="0"/>
              <a:t> </a:t>
            </a:r>
            <a:r>
              <a:rPr lang="pl-PL" sz="1200" dirty="0" err="1"/>
              <a:t>horizontal</a:t>
            </a:r>
            <a:r>
              <a:rPr lang="pl-PL" sz="1200" dirty="0"/>
              <a:t> bar chart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938390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Pushpin">
  <a:themeElements>
    <a:clrScheme name="Pushpin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Pushpin">
      <a:majorFont>
        <a:latin typeface="Constantia"/>
        <a:ea typeface=""/>
        <a:cs typeface=""/>
        <a:font script="Jpan" typeface="HGS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Arial"/>
        <a:font script="Cyrl" typeface="Arial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ushpi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>
            <a:tint val="93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satMod val="140000"/>
                <a:lumMod val="50000"/>
              </a:schemeClr>
              <a:schemeClr val="phClr">
                <a:tint val="95000"/>
                <a:satMod val="180000"/>
                <a:lumMod val="16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  <a:shade val="90000"/>
                <a:satMod val="120000"/>
                <a:lumMod val="54000"/>
              </a:schemeClr>
              <a:schemeClr val="phClr">
                <a:tint val="80000"/>
                <a:satMod val="160000"/>
                <a:lumMod val="14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Pushpin.thmx</Template>
  <TotalTime>4048</TotalTime>
  <Words>546</Words>
  <Application>Microsoft Macintosh PowerPoint</Application>
  <PresentationFormat>On-screen Show (4:3)</PresentationFormat>
  <Paragraphs>113</Paragraphs>
  <Slides>23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Pushpin</vt:lpstr>
      <vt:lpstr>DATA ANALYTICS BOOTCAMP  PROJECT 2</vt:lpstr>
      <vt:lpstr>Overview</vt:lpstr>
      <vt:lpstr>Why a PMApp?</vt:lpstr>
      <vt:lpstr>Meeting the Project Requirements</vt:lpstr>
      <vt:lpstr>Meeting Project Requirements (continued)</vt:lpstr>
      <vt:lpstr>Outline of Story</vt:lpstr>
      <vt:lpstr>PLANNING</vt:lpstr>
      <vt:lpstr>User Interaction</vt:lpstr>
      <vt:lpstr>Dashboard Ideas</vt:lpstr>
      <vt:lpstr>Resources Input Page</vt:lpstr>
      <vt:lpstr>Tasks Input Page</vt:lpstr>
      <vt:lpstr>Simple Gantt Chart</vt:lpstr>
      <vt:lpstr>Sample Graphs and Dashboards</vt:lpstr>
      <vt:lpstr>Sample Graphs and Dashboards</vt:lpstr>
      <vt:lpstr>Sample Graphs and Dashboards</vt:lpstr>
      <vt:lpstr>Sample Graphs and Dashboards</vt:lpstr>
      <vt:lpstr>Sample Graphs and Dashboards</vt:lpstr>
      <vt:lpstr>Sample Graphs and Dashboards</vt:lpstr>
      <vt:lpstr>Sample Graphs and Dashboards</vt:lpstr>
      <vt:lpstr>Sample Graphs and Dashboards</vt:lpstr>
      <vt:lpstr>Sample Graphs and Dashboards</vt:lpstr>
      <vt:lpstr>Sample Graphs and Dashboards</vt:lpstr>
      <vt:lpstr>Sample Graphs and Dashboards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BOOTCAMP  PROJECT 2</dc:title>
  <dc:creator>M Feldtmann</dc:creator>
  <cp:lastModifiedBy>M Feldtmann</cp:lastModifiedBy>
  <cp:revision>22</cp:revision>
  <dcterms:created xsi:type="dcterms:W3CDTF">2020-01-03T18:11:14Z</dcterms:created>
  <dcterms:modified xsi:type="dcterms:W3CDTF">2020-01-07T10:33:22Z</dcterms:modified>
</cp:coreProperties>
</file>